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Thin"/>
      <p:regular r:id="rId37"/>
      <p:bold r:id="rId38"/>
      <p:italic r:id="rId39"/>
      <p:boldItalic r:id="rId40"/>
    </p:embeddedFont>
    <p:embeddedFont>
      <p:font typeface="Proxima Nova"/>
      <p:regular r:id="rId41"/>
      <p:bold r:id="rId42"/>
      <p:italic r:id="rId43"/>
      <p:boldItalic r:id="rId44"/>
    </p:embeddedFont>
    <p:embeddedFont>
      <p:font typeface="Roboto Medium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96">
          <p15:clr>
            <a:srgbClr val="9AA0A6"/>
          </p15:clr>
        </p15:guide>
        <p15:guide id="4" pos="288">
          <p15:clr>
            <a:srgbClr val="9AA0A6"/>
          </p15:clr>
        </p15:guide>
        <p15:guide id="5" pos="1771">
          <p15:clr>
            <a:srgbClr val="9AA0A6"/>
          </p15:clr>
        </p15:guide>
        <p15:guide id="6" orient="horz" pos="360">
          <p15:clr>
            <a:srgbClr val="9AA0A6"/>
          </p15:clr>
        </p15:guide>
        <p15:guide id="7" orient="horz" pos="2878">
          <p15:clr>
            <a:srgbClr val="9AA0A6"/>
          </p15:clr>
        </p15:guide>
        <p15:guide id="8" orient="horz" pos="539">
          <p15:clr>
            <a:srgbClr val="9AA0A6"/>
          </p15:clr>
        </p15:guide>
        <p15:guide id="9" orient="horz" pos="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96"/>
        <p:guide pos="288"/>
        <p:guide pos="1771"/>
        <p:guide pos="360" orient="horz"/>
        <p:guide pos="2878" orient="horz"/>
        <p:guide pos="539" orient="horz"/>
        <p:guide pos="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Italic.fntdata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RobotoMedium-bold.fntdata"/><Relationship Id="rId45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boldItalic.fntdata"/><Relationship Id="rId47" Type="http://schemas.openxmlformats.org/officeDocument/2006/relationships/font" Target="fonts/RobotoMedium-italic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Thin-regular.fntdata"/><Relationship Id="rId36" Type="http://schemas.openxmlformats.org/officeDocument/2006/relationships/slide" Target="slides/slide31.xml"/><Relationship Id="rId39" Type="http://schemas.openxmlformats.org/officeDocument/2006/relationships/font" Target="fonts/RobotoThin-italic.fntdata"/><Relationship Id="rId38" Type="http://schemas.openxmlformats.org/officeDocument/2006/relationships/font" Target="fonts/RobotoThin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7d496208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7d496208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18ab2c106_0_7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18ab2c106_0_7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The 1st deep learning based pipeline for MVS problem is SurfaceNet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It </a:t>
            </a:r>
            <a:r>
              <a:rPr lang="en" sz="1200">
                <a:solidFill>
                  <a:schemeClr val="dk1"/>
                </a:solidFill>
              </a:rPr>
              <a:t>pre-computes the cost volume with </a:t>
            </a:r>
            <a:r>
              <a:rPr b="1" lang="en" sz="1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Colored Voxel Cubes</a:t>
            </a:r>
            <a:r>
              <a:rPr b="1" lang="en" sz="1200">
                <a:solidFill>
                  <a:schemeClr val="dk1"/>
                </a:solidFill>
              </a:rPr>
              <a:t>,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and uses 3D CNN to regularize and infer the surface voxels.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d496208f_0_1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7d496208f_0_1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most related approach to ours is the LSM. </a:t>
            </a:r>
            <a:r>
              <a:rPr lang="en" sz="1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 LSM </a:t>
            </a:r>
            <a:r>
              <a:rPr lang="en" sz="1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Camera parameters are encoded in the network as the projection operation to form the cost volume, and 3D CNN is used to classify if a voxel belongs to the surface.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7d496208f_0_15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7d496208f_0_15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02122"/>
                </a:solidFill>
                <a:highlight>
                  <a:schemeClr val="lt1"/>
                </a:highlight>
              </a:rPr>
              <a:t>The essence of an image is a projection from a 3D scene onto a 2D plane, during which process the depth is lost.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7d496208f_0_12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7d496208f_0_1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2D images do not give us enough information to reconstruct a 3D scene because image points are the actual objects' projections on a 2D plan without depth.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d496208f_0_6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7d496208f_0_6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MVSNet is the method we are working on. It's an End-to-end MVS learning framework.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MVSNet takes one reference image and several source images as input, infers the depth map for the reference image, and then uses the convolutional network to obtain the feature maps.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The key insight here is the differentiable homography warping operation. It implicitly encodes camera geometries in the network to build the 3D cost volumes from 2D image features.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Variance-based metric maps multiple features into one cost volume. It makes it possible to adapt an arbitrary number of source images in the input.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7d496208f_0_14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7d496208f_0_14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7d496208f_0_14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7d496208f_0_14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PMVS is probably the first successful open source MVS software (2007), which has been extensively used by nonexperts such as artists and civil engineers. PMVS is a multi-view stereo software that takes a set of image and camera parameters, and then reconstructs 3D structure of the object or scenes visible in the images. It is now a relatively mature open source product, and constantly updated, such as PMVS2, CMVS, etc.</a:t>
            </a:r>
            <a:endParaRPr b="1"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The Multi-View Environment is an implementation of a complete end-to-end pipeline for image-based geometry reconstruction. It has the functions of SFM, MVS and Surface Reconstruction. MVE is written in C++ and comes with a set of efficient, cross-platform and easy-to-use libraries.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OpenMVG's mission is to extend awareness of the power of 3D reconstruction from images by developing a C++ framework. The library also includes the two complete SfM pipelines and provides customizable tools to help engineers to deal with MVS problems.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7d496208f_0_7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7d496208f_0_7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7d496208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7d496208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7d496208f_0_5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7d496208f_0_5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goal is to create an A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ssisted Modeling Tool.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Help reduce modeling time and modify details based on the draft model.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7d49620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7d49620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Multi-view stereo (MVS) is a general term for a series of methods for  3D reconstruction.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The task is reconstructing a 3D shape from calibrated overlapping images captured from different viewpoints. 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Multi-view stereo (MVS) uses multiple photos taken by one/more cameras to reconstruct the 3D scene in the picture.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18ab2c106_0_10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18ab2c106_0_10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7d496208f_0_8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7d496208f_0_8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18ab2c106_0_10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18ab2c106_0_10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18ab2c106_0_10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18ab2c106_0_10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b4b246b70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b4b246b70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18ab2c106_0_1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18ab2c106_0_1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b4b246b70_0_2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b4b246b70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18ab2c106_0_10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18ab2c106_0_10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7d496208f_0_7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7d496208f_0_7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Technologies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18ab2c106_0_9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18ab2c106_0_9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7d496208f_0_8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7d496208f_0_8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MVS is widely used range from 3D mapping and navigation to online shopping, 3D printing, video games, or cultural heritage archival.  	</a:t>
            </a:r>
            <a:r>
              <a:rPr lang="en">
                <a:solidFill>
                  <a:srgbClr val="0E101A"/>
                </a:solidFill>
              </a:rPr>
              <a:t>In robotics, MVS can obtain the</a:t>
            </a:r>
            <a:r>
              <a:rPr b="1" lang="en">
                <a:solidFill>
                  <a:srgbClr val="0E101A"/>
                </a:solidFill>
              </a:rPr>
              <a:t> position and posture</a:t>
            </a:r>
            <a:r>
              <a:rPr lang="en">
                <a:solidFill>
                  <a:srgbClr val="0E101A"/>
                </a:solidFill>
              </a:rPr>
              <a:t> of an object through a single camera to </a:t>
            </a:r>
            <a:r>
              <a:rPr b="1" lang="en">
                <a:solidFill>
                  <a:srgbClr val="0E101A"/>
                </a:solidFill>
              </a:rPr>
              <a:t>assist the grasping </a:t>
            </a:r>
            <a:r>
              <a:rPr lang="en">
                <a:solidFill>
                  <a:srgbClr val="0E101A"/>
                </a:solidFill>
              </a:rPr>
              <a:t>of the robotic arm.</a:t>
            </a:r>
            <a:endParaRPr sz="12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18ab2c106_0_9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18ab2c106_0_9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18ab2c106_0_6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18ab2c106_0_6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Definition of architecture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Technology Selection and justification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Functional demonstration of major user story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d496208f_0_8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7d496208f_0_8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101A"/>
                </a:solidFill>
              </a:rPr>
              <a:t>In autonomous driving, MVS can generate models of nearby objects to </a:t>
            </a:r>
            <a:r>
              <a:rPr b="1" lang="en">
                <a:solidFill>
                  <a:srgbClr val="0E101A"/>
                </a:solidFill>
              </a:rPr>
              <a:t>assist obstacle avoidance</a:t>
            </a:r>
            <a:r>
              <a:rPr lang="en">
                <a:solidFill>
                  <a:srgbClr val="0E101A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d496208f_0_8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7d496208f_0_8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MVS can effectively reconstruct cities. For instance, Apple Maps' "Flyover"  feature and Google Maps "Earth View" provide 3D views of texture-mapped city building models.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7d496208f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7d496208f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chemeClr val="lt1"/>
                </a:highlight>
              </a:rPr>
              <a:t>The mission is to reconstruct a complete 3D object model from a collection of images taken from known camera viewpoints. 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7d496208f_0_6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7d496208f_0_6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7d496208f_0_6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7d496208f_0_6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As the improvement of digital cameras and computing power, The algorithms improved over the past few decades. It can be divided into two categories. One is the hand-crafted traditional method, and the other is the modeling method based on deep learning after 2015.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7d496208f_0_14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7d496208f_0_14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4292F"/>
                </a:solidFill>
                <a:highlight>
                  <a:schemeClr val="lt1"/>
                </a:highlight>
              </a:rPr>
              <a:t>SFM(Structure for motion) algorithm refers to estimating 3D structure from a sequence of moving 2D images.</a:t>
            </a:r>
            <a:r>
              <a:rPr lang="en" sz="1200">
                <a:solidFill>
                  <a:srgbClr val="202729"/>
                </a:solidFill>
              </a:rPr>
              <a:t>It is valuable for MVS reference.</a:t>
            </a:r>
            <a:endParaRPr sz="1400"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3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6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16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17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6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5" name="Google Shape;75;p16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8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22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27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326950" y="261675"/>
            <a:ext cx="5717400" cy="45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6153250" y="161925"/>
            <a:ext cx="2690700" cy="340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29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30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33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Geometry Multi-View Stereo</a:t>
            </a:r>
            <a:r>
              <a:rPr lang="en"/>
              <a:t> </a:t>
            </a:r>
            <a:r>
              <a:rPr lang="en"/>
              <a:t>Reconstruction</a:t>
            </a:r>
            <a:endParaRPr/>
          </a:p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510450" y="3182348"/>
            <a:ext cx="81231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1 - </a:t>
            </a:r>
            <a:r>
              <a:rPr lang="en"/>
              <a:t>Group 18:	</a:t>
            </a:r>
            <a:r>
              <a:rPr lang="en"/>
              <a:t>Rao, Hongyi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  	Wang, Jiahao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 	Zhang, Yiqin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2008" l="0" r="0" t="0"/>
          <a:stretch/>
        </p:blipFill>
        <p:spPr>
          <a:xfrm>
            <a:off x="546875" y="1953025"/>
            <a:ext cx="7698951" cy="31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40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method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deep learning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788950" y="419100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SurfaceNet</a:t>
            </a:r>
            <a:r>
              <a:rPr lang="en" sz="1400"/>
              <a:t> - 1st learning based pipeline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constructs the Colored Voxel Cubes (CVC) in advance, which combines all image pixel color and camera information to a single volume as the input of the network.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Uses 3D CNN to regularize and infer the surface voxels.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b="1806" l="0" r="0" t="0"/>
          <a:stretch/>
        </p:blipFill>
        <p:spPr>
          <a:xfrm>
            <a:off x="415950" y="2162350"/>
            <a:ext cx="8168648" cy="280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method based on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Learned Stereo Machine (LSM) directly leverages the differentiable projection/unprojection to enable the end-to-end training/inference.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Camera parameters are encoded in the network as the projection operation to form the cost volume, and 3D CNN is used to classify if a voxel belongs to the surface.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979" l="38783" r="32184" t="-980"/>
          <a:stretch/>
        </p:blipFill>
        <p:spPr>
          <a:xfrm>
            <a:off x="2705775" y="-9"/>
            <a:ext cx="64382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Drawback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SurfaceNet and LSM are restricted to only small-scale reconstructions due to volumetric representation of regular grids.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MVS Reconstruction</a:t>
            </a:r>
            <a:endParaRPr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are three main types of data formats in 3D reconstruction.</a:t>
            </a:r>
            <a:endParaRPr/>
          </a:p>
        </p:txBody>
      </p:sp>
      <p:sp>
        <p:nvSpPr>
          <p:cNvPr id="200" name="Google Shape;200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direct point cloud reconstructions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 volumetric reconstructions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3) depth map reconstructions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35"/>
          <p:cNvGrpSpPr/>
          <p:nvPr/>
        </p:nvGrpSpPr>
        <p:grpSpPr>
          <a:xfrm>
            <a:off x="296375" y="2564883"/>
            <a:ext cx="8551275" cy="2251792"/>
            <a:chOff x="296375" y="2564883"/>
            <a:chExt cx="8551275" cy="2251792"/>
          </a:xfrm>
        </p:grpSpPr>
        <p:pic>
          <p:nvPicPr>
            <p:cNvPr id="202" name="Google Shape;20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375" y="2564883"/>
              <a:ext cx="8551251" cy="2003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35"/>
            <p:cNvSpPr txBox="1"/>
            <p:nvPr/>
          </p:nvSpPr>
          <p:spPr>
            <a:xfrm>
              <a:off x="490250" y="4416475"/>
              <a:ext cx="835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Input images 			  Predicted depth maps  		3D reconstruction </a:t>
              </a:r>
              <a:r>
                <a:rPr lang="en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point cloud</a:t>
              </a: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3389" l="0" r="0" t="4009"/>
          <a:stretch/>
        </p:blipFill>
        <p:spPr>
          <a:xfrm>
            <a:off x="400975" y="1531050"/>
            <a:ext cx="8342050" cy="3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MVSNet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2977575" y="499450"/>
            <a:ext cx="5720400" cy="16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End</a:t>
            </a:r>
            <a:r>
              <a:rPr lang="en" sz="1200">
                <a:solidFill>
                  <a:schemeClr val="dk1"/>
                </a:solidFill>
              </a:rPr>
              <a:t>-to-end MVS learning framework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Camera geometry encoded as differentiable homography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Variance-bacd Cost Metric for N-view similarity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1220" l="2008" r="11434" t="-25784"/>
          <a:stretch/>
        </p:blipFill>
        <p:spPr>
          <a:xfrm>
            <a:off x="2535350" y="-574625"/>
            <a:ext cx="6556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04800" y="710000"/>
            <a:ext cx="2089800" cy="4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Afterward, many researchers proposed improved versions on MVSNet, such as R-MVSNet, Fast-MVSNet, and Cas-MVSNet.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best method today is CVP-MVSNet based on neural networks.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Project</a:t>
            </a:r>
            <a:endParaRPr/>
          </a:p>
        </p:txBody>
      </p:sp>
      <p:grpSp>
        <p:nvGrpSpPr>
          <p:cNvPr id="223" name="Google Shape;223;p38"/>
          <p:cNvGrpSpPr/>
          <p:nvPr/>
        </p:nvGrpSpPr>
        <p:grpSpPr>
          <a:xfrm>
            <a:off x="779363" y="1173375"/>
            <a:ext cx="2486829" cy="3711155"/>
            <a:chOff x="1118224" y="283725"/>
            <a:chExt cx="2090826" cy="4076400"/>
          </a:xfrm>
        </p:grpSpPr>
        <p:sp>
          <p:nvSpPr>
            <p:cNvPr id="224" name="Google Shape;224;p3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mature open source MVS software (2007)</a:t>
              </a:r>
              <a:endParaRPr sz="12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7" name="Google Shape;227;p3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akes a set of image and camera parameters, and then reconstructs 3D structure of the object or scenes visible in the images</a:t>
              </a:r>
              <a:endParaRPr sz="8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PMVS</a:t>
              </a:r>
              <a:endParaRPr sz="4000">
                <a:solidFill>
                  <a:srgbClr val="0B7743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extensively used by nonexperts such as artists and civil engineers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constantly updated, such as PMVS2, CMVS, etc.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" name="Google Shape;231;p38"/>
          <p:cNvGrpSpPr/>
          <p:nvPr/>
        </p:nvGrpSpPr>
        <p:grpSpPr>
          <a:xfrm>
            <a:off x="3328581" y="1173375"/>
            <a:ext cx="2486829" cy="3711155"/>
            <a:chOff x="1118224" y="283725"/>
            <a:chExt cx="2090826" cy="4076400"/>
          </a:xfrm>
        </p:grpSpPr>
        <p:sp>
          <p:nvSpPr>
            <p:cNvPr id="232" name="Google Shape;232;p3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Multi-View Environment</a:t>
              </a:r>
              <a:endParaRPr sz="12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5" name="Google Shape;235;p3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omplete end-to-end pipeline for image-based geometry reconstruction</a:t>
              </a:r>
              <a:endParaRPr sz="7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MVE</a:t>
              </a:r>
              <a:endParaRPr sz="4000">
                <a:solidFill>
                  <a:srgbClr val="0B7743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" name="Google Shape;237;p3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 the functions of SFM, MVS and Surface Reconstruction.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Written in C++ and comes with a set of efficient, cross-platform and easy-to-use libraries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38"/>
          <p:cNvGrpSpPr/>
          <p:nvPr/>
        </p:nvGrpSpPr>
        <p:grpSpPr>
          <a:xfrm>
            <a:off x="5877722" y="1173375"/>
            <a:ext cx="2788744" cy="3711155"/>
            <a:chOff x="1118224" y="283725"/>
            <a:chExt cx="2090826" cy="4076400"/>
          </a:xfrm>
        </p:grpSpPr>
        <p:sp>
          <p:nvSpPr>
            <p:cNvPr id="240" name="Google Shape;240;p3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Multiple View Geometry</a:t>
              </a:r>
              <a:endParaRPr sz="12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8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3D reconstruction from images by developing a C++ framework. </a:t>
              </a:r>
              <a:endParaRPr sz="8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1233854" y="470593"/>
              <a:ext cx="18645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9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OpenMVG</a:t>
              </a:r>
              <a:endParaRPr b="1" sz="39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3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ncludes the two complete SfM pipelines.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Provides customizable tools to help engineers to deal with MVS problems.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&amp; User Stories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Small objects.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Import: a series of photos (more than TWO) from different angles of the same object.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The definitions of the photos are the same. No limit on size and format theoretically.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The difference from before: No camera information (pose, and internal reference) is required.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Export: 3D models can be seen on the software and can export to 3D model files.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63" name="Google Shape;263;p4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ssisted Modeling Tool.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Help reduce modeling time and modify details based on the draft model.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Stereo (MVS)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Multi-view stereo (MVS) is a general term for a series of methods of multi-view 3D reconstruction which refers to the task of reconstructing a 3D shape from calibrated overlapping images captured from different viewpoints. 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u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ses multiple photos taken by one/multiple cameras to reconstruct the 3D scene in the picture.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25" y="2141050"/>
            <a:ext cx="7377701" cy="2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56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311700" y="3114825"/>
            <a:ext cx="2700600" cy="1569000"/>
          </a:xfrm>
          <a:prstGeom prst="rect">
            <a:avLst/>
          </a:prstGeom>
          <a:solidFill>
            <a:srgbClr val="FFFFFF">
              <a:alpha val="8549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 a game developer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 want to quickly create many small objects/props in batches, enriching the scene without requiring high precision.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825"/>
            <a:ext cx="9144000" cy="532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416" y="3972037"/>
            <a:ext cx="476900" cy="47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705" y="3387536"/>
            <a:ext cx="539838" cy="53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9313" y="3928285"/>
            <a:ext cx="564396" cy="56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9688" y="3366700"/>
            <a:ext cx="581512" cy="58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6586" y="3972630"/>
            <a:ext cx="476900" cy="4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014" y="3419010"/>
            <a:ext cx="476900" cy="47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4700" y="3940546"/>
            <a:ext cx="489311" cy="48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15805" y="3419005"/>
            <a:ext cx="489324" cy="47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311700" y="558500"/>
            <a:ext cx="2499600" cy="2013300"/>
          </a:xfrm>
          <a:prstGeom prst="rect">
            <a:avLst/>
          </a:prstGeom>
          <a:solidFill>
            <a:srgbClr val="000000">
              <a:alpha val="4693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 want to reduce tedious modeling time dramatically.</a:t>
            </a:r>
            <a:endParaRPr/>
          </a:p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315075" y="611250"/>
            <a:ext cx="2808000" cy="96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 a product designer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4"/>
          <p:cNvPicPr preferRelativeResize="0"/>
          <p:nvPr/>
        </p:nvPicPr>
        <p:blipFill rotWithShape="1">
          <a:blip r:embed="rId3">
            <a:alphaModFix/>
          </a:blip>
          <a:srcRect b="0" l="8193" r="8193" t="0"/>
          <a:stretch/>
        </p:blipFill>
        <p:spPr>
          <a:xfrm>
            <a:off x="2811300" y="0"/>
            <a:ext cx="6332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designer</a:t>
            </a:r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304800" y="1554150"/>
            <a:ext cx="23544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want to </a:t>
            </a:r>
            <a:r>
              <a:rPr lang="en"/>
              <a:t>illustrate my </a:t>
            </a:r>
            <a:r>
              <a:rPr lang="en"/>
              <a:t>initial</a:t>
            </a:r>
            <a:r>
              <a:rPr lang="en"/>
              <a:t> design ideas </a:t>
            </a:r>
            <a:r>
              <a:rPr lang="en"/>
              <a:t>conveniently</a:t>
            </a:r>
            <a:r>
              <a:rPr lang="en"/>
              <a:t> and efficiently.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Modify and polish initial design ideas based on the draft model.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7494" r="3813" t="2162"/>
          <a:stretch/>
        </p:blipFill>
        <p:spPr>
          <a:xfrm>
            <a:off x="326950" y="261675"/>
            <a:ext cx="6550776" cy="4516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6841875" y="678300"/>
            <a:ext cx="2115600" cy="3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an architect,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want to show comparative effect before and after building renovations to my clients promptly.</a:t>
            </a:r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2216075" y="258175"/>
            <a:ext cx="2474400" cy="1613700"/>
          </a:xfrm>
          <a:prstGeom prst="rect">
            <a:avLst/>
          </a:prstGeom>
          <a:solidFill>
            <a:srgbClr val="FFFFFF">
              <a:alpha val="32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5"/>
          <p:cNvSpPr/>
          <p:nvPr/>
        </p:nvSpPr>
        <p:spPr>
          <a:xfrm>
            <a:off x="4744200" y="258175"/>
            <a:ext cx="2133600" cy="2144400"/>
          </a:xfrm>
          <a:prstGeom prst="rect">
            <a:avLst/>
          </a:prstGeom>
          <a:solidFill>
            <a:srgbClr val="FFFFFF">
              <a:alpha val="32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/>
          <p:nvPr/>
        </p:nvSpPr>
        <p:spPr>
          <a:xfrm>
            <a:off x="825800" y="261675"/>
            <a:ext cx="1390278" cy="4188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Arial"/>
              </a:rPr>
              <a:t>Before</a:t>
            </a:r>
          </a:p>
        </p:txBody>
      </p:sp>
      <p:sp>
        <p:nvSpPr>
          <p:cNvPr id="303" name="Google Shape;303;p45"/>
          <p:cNvSpPr/>
          <p:nvPr/>
        </p:nvSpPr>
        <p:spPr>
          <a:xfrm>
            <a:off x="1148525" y="4359450"/>
            <a:ext cx="1044182" cy="4188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After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b="0" l="10533" r="11669" t="0"/>
          <a:stretch/>
        </p:blipFill>
        <p:spPr>
          <a:xfrm>
            <a:off x="2811301" y="0"/>
            <a:ext cx="6332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As a manager</a:t>
            </a:r>
            <a:endParaRPr sz="1800"/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232875" y="1290250"/>
            <a:ext cx="25425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I want to</a:t>
            </a:r>
            <a:endParaRPr sz="1600">
              <a:solidFill>
                <a:schemeClr val="accent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❏"/>
            </a:pPr>
            <a:r>
              <a:rPr lang="en">
                <a:solidFill>
                  <a:schemeClr val="accent3"/>
                </a:solidFill>
              </a:rPr>
              <a:t>Provide reference model and modify suggestions efficiently.</a:t>
            </a:r>
            <a:endParaRPr>
              <a:solidFill>
                <a:schemeClr val="accent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❏"/>
            </a:pPr>
            <a:r>
              <a:rPr lang="en">
                <a:solidFill>
                  <a:schemeClr val="accent3"/>
                </a:solidFill>
              </a:rPr>
              <a:t>Improve design solutions and advance project progress.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7"/>
          <p:cNvPicPr preferRelativeResize="0"/>
          <p:nvPr/>
        </p:nvPicPr>
        <p:blipFill rotWithShape="1">
          <a:blip r:embed="rId3">
            <a:alphaModFix/>
          </a:blip>
          <a:srcRect b="0" l="10121" r="10121" t="0"/>
          <a:stretch/>
        </p:blipFill>
        <p:spPr>
          <a:xfrm>
            <a:off x="2951400" y="-9"/>
            <a:ext cx="64382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</a:t>
            </a:r>
            <a:r>
              <a:rPr lang="en"/>
              <a:t>a customer</a:t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</a:t>
            </a:r>
            <a:r>
              <a:rPr lang="en" sz="1400"/>
              <a:t>ant to try</a:t>
            </a:r>
            <a:r>
              <a:rPr lang="en"/>
              <a:t> different hairstyles and colors</a:t>
            </a:r>
            <a:r>
              <a:rPr lang="en" sz="1400"/>
              <a:t> to choose the one </a:t>
            </a:r>
            <a:r>
              <a:rPr lang="en"/>
              <a:t>that suits me best. 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when I go shopping online, I want to try on the glass and makeup virtually.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a house owner</a:t>
            </a:r>
            <a:endParaRPr sz="1800"/>
          </a:p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want interior designers to showcase the material and samples in a rendering model of my house instead of a sample board.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950" y="-215050"/>
            <a:ext cx="6390050" cy="63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2399" l="0" r="0" t="2389"/>
          <a:stretch/>
        </p:blipFill>
        <p:spPr>
          <a:xfrm>
            <a:off x="0" y="0"/>
            <a:ext cx="9144004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9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a house owner</a:t>
            </a:r>
            <a:endParaRPr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 want to show my favorite design styles to interior designers and give them my preference.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775" y="581257"/>
            <a:ext cx="6438225" cy="398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echnologies to evaluate</a:t>
            </a:r>
            <a:endParaRPr/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Compare the performance of our Model with </a:t>
            </a:r>
            <a:r>
              <a:rPr lang="en"/>
              <a:t>PMVS, MVE, OpenMVG</a:t>
            </a: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050" y="3142288"/>
            <a:ext cx="38290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313775" y="1623900"/>
            <a:ext cx="2808000" cy="32913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1622400"/>
            <a:ext cx="2808000" cy="75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pplications of MVS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24564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3D mapping and navigation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Online shopping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3D printing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Computational photography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Computer video games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>
                <a:solidFill>
                  <a:schemeClr val="dk1"/>
                </a:solidFill>
              </a:rPr>
              <a:t>Cultural heritage archival.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In robotics, MVS can obtain the position and posture of an object through a single camera to assist the grasping of the robotic arm.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Environment</a:t>
            </a:r>
            <a:endParaRPr/>
          </a:p>
        </p:txBody>
      </p:sp>
      <p:sp>
        <p:nvSpPr>
          <p:cNvPr id="353" name="Google Shape;35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Github for version control and publishing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Deep learning on </a:t>
            </a:r>
            <a:r>
              <a:rPr lang="en"/>
              <a:t>Python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Pytorch/ Tensorflow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UI framework. PyQt5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SCC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53"/>
          <p:cNvGrpSpPr/>
          <p:nvPr/>
        </p:nvGrpSpPr>
        <p:grpSpPr>
          <a:xfrm>
            <a:off x="618820" y="1575830"/>
            <a:ext cx="1418334" cy="2315200"/>
            <a:chOff x="618820" y="1574025"/>
            <a:chExt cx="1418334" cy="2315200"/>
          </a:xfrm>
        </p:grpSpPr>
        <p:cxnSp>
          <p:nvCxnSpPr>
            <p:cNvPr id="361" name="Google Shape;361;p53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2" name="Google Shape;362;p53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53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365" name="Google Shape;365;p53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0B7140"/>
                    </a:solidFill>
                    <a:latin typeface="Roboto"/>
                    <a:ea typeface="Roboto"/>
                    <a:cs typeface="Roboto"/>
                    <a:sym typeface="Roboto"/>
                  </a:rPr>
                  <a:t>Sprint 1</a:t>
                </a:r>
                <a:endParaRPr b="1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6" name="Google Shape;366;p53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0B7140"/>
                    </a:solidFill>
                    <a:latin typeface="Roboto"/>
                    <a:ea typeface="Roboto"/>
                    <a:cs typeface="Roboto"/>
                    <a:sym typeface="Roboto"/>
                  </a:rPr>
                  <a:t>MVP &amp; User Stories</a:t>
                </a:r>
                <a:endParaRPr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7" name="Google Shape;367;p53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0B7140"/>
                    </a:solidFill>
                    <a:latin typeface="Roboto"/>
                    <a:ea typeface="Roboto"/>
                    <a:cs typeface="Roboto"/>
                    <a:sym typeface="Roboto"/>
                  </a:rPr>
                  <a:t>10/12/21</a:t>
                </a:r>
                <a:endParaRPr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68" name="Google Shape;368;p53"/>
          <p:cNvGrpSpPr/>
          <p:nvPr/>
        </p:nvGrpSpPr>
        <p:grpSpPr>
          <a:xfrm>
            <a:off x="1917073" y="1575830"/>
            <a:ext cx="1418334" cy="2315200"/>
            <a:chOff x="1917073" y="1575830"/>
            <a:chExt cx="1418334" cy="2315200"/>
          </a:xfrm>
        </p:grpSpPr>
        <p:cxnSp>
          <p:nvCxnSpPr>
            <p:cNvPr id="369" name="Google Shape;369;p53"/>
            <p:cNvCxnSpPr/>
            <p:nvPr/>
          </p:nvCxnSpPr>
          <p:spPr>
            <a:xfrm>
              <a:off x="2597529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B77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0" name="Google Shape;370;p53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71" name="Google Shape;371;p53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3"/>
            <p:cNvSpPr txBox="1"/>
            <p:nvPr/>
          </p:nvSpPr>
          <p:spPr>
            <a:xfrm>
              <a:off x="202156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 b="1" sz="1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53"/>
            <p:cNvSpPr txBox="1"/>
            <p:nvPr/>
          </p:nvSpPr>
          <p:spPr>
            <a:xfrm>
              <a:off x="202372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Constructing algorithm.</a:t>
              </a:r>
              <a:b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Model selection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53"/>
            <p:cNvSpPr txBox="1"/>
            <p:nvPr/>
          </p:nvSpPr>
          <p:spPr>
            <a:xfrm>
              <a:off x="201374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10/25/21</a:t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" name="Google Shape;375;p53"/>
          <p:cNvGrpSpPr/>
          <p:nvPr/>
        </p:nvGrpSpPr>
        <p:grpSpPr>
          <a:xfrm>
            <a:off x="3214118" y="1575830"/>
            <a:ext cx="1418334" cy="2315200"/>
            <a:chOff x="3214118" y="1575830"/>
            <a:chExt cx="1418334" cy="2315200"/>
          </a:xfrm>
        </p:grpSpPr>
        <p:cxnSp>
          <p:nvCxnSpPr>
            <p:cNvPr id="376" name="Google Shape;376;p53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7" name="Google Shape;377;p53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3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" name="Google Shape;380;p53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MVS algorithm implement.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" name="Google Shape;381;p53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11/08/21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2" name="Google Shape;382;p53"/>
          <p:cNvGrpSpPr/>
          <p:nvPr/>
        </p:nvGrpSpPr>
        <p:grpSpPr>
          <a:xfrm>
            <a:off x="4511544" y="1575830"/>
            <a:ext cx="1418334" cy="2315200"/>
            <a:chOff x="4511544" y="1575830"/>
            <a:chExt cx="1418334" cy="2315200"/>
          </a:xfrm>
        </p:grpSpPr>
        <p:cxnSp>
          <p:nvCxnSpPr>
            <p:cNvPr id="383" name="Google Shape;383;p53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4" name="Google Shape;384;p53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3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4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" name="Google Shape;387;p53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Software 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implement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53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11/29/21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9" name="Google Shape;389;p53"/>
          <p:cNvGrpSpPr/>
          <p:nvPr/>
        </p:nvGrpSpPr>
        <p:grpSpPr>
          <a:xfrm>
            <a:off x="5808702" y="1575830"/>
            <a:ext cx="1418334" cy="2315200"/>
            <a:chOff x="3214118" y="1575830"/>
            <a:chExt cx="1418334" cy="2315200"/>
          </a:xfrm>
        </p:grpSpPr>
        <p:cxnSp>
          <p:nvCxnSpPr>
            <p:cNvPr id="390" name="Google Shape;390;p53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1" name="Google Shape;391;p53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92" name="Google Shape;392;p53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3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5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53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Software improvement. Test user cases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53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12/08/21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6" name="Google Shape;396;p53"/>
          <p:cNvGrpSpPr/>
          <p:nvPr/>
        </p:nvGrpSpPr>
        <p:grpSpPr>
          <a:xfrm>
            <a:off x="7106128" y="1575830"/>
            <a:ext cx="1418334" cy="2315200"/>
            <a:chOff x="4511544" y="1575830"/>
            <a:chExt cx="1418334" cy="2315200"/>
          </a:xfrm>
        </p:grpSpPr>
        <p:cxnSp>
          <p:nvCxnSpPr>
            <p:cNvPr id="397" name="Google Shape;397;p53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8" name="Google Shape;398;p53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3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Sprint 6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53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Poster Presentation.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p53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12/15/21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b="0" l="-593" r="0" t="0"/>
          <a:stretch/>
        </p:blipFill>
        <p:spPr>
          <a:xfrm>
            <a:off x="3119700" y="0"/>
            <a:ext cx="6024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autonomous driving, MVS can more accurately generate models of nearby objects to assist obstacle avoidance.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12299" l="0" r="0" t="12291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232875" y="646750"/>
            <a:ext cx="2501400" cy="416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MVS can effectively reconstruct metropolises and rural areas, processing millions of photos over hundreds of kilometers at a time. </a:t>
            </a:r>
            <a:endParaRPr/>
          </a:p>
          <a:p>
            <a:pPr indent="-317500" lvl="0" marL="457200" marR="0" rtl="0" algn="l">
              <a:spcBef>
                <a:spcPts val="16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Apple Maps “Flyover” feature provides views of high quality texture mapped city building models.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Google Maps “Earth View” also provides stunning 3D views of cities.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Mission: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1128750" y="2225463"/>
            <a:ext cx="6886500" cy="1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 a complete 3D object model from a collection of images taken from multiple camera viewpoints.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iterature Review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MVS - T</a:t>
            </a:r>
            <a:r>
              <a:rPr lang="en"/>
              <a:t>raditional method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2862000"/>
            <a:ext cx="3999900" cy="17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1.	</a:t>
            </a:r>
            <a:r>
              <a:rPr lang="en"/>
              <a:t>Handcrafted Cost Metric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Sum of Squared Differences(SSD)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Normalized Cross Correlation(NCC)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4832400" y="2862000"/>
            <a:ext cx="3999900" cy="17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2.	Engineered Cost Regularization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Propagation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Semi-global Matching(SGM)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MVS algorithms have improved over the past few decades with two breakthroughs: the improvement of digital cameras and computing power.  It can be divided into two categories: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Traditional hand-crafted method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Modeling method based on deep learning after 2015.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FM </a:t>
            </a:r>
            <a:r>
              <a:rPr lang="en"/>
              <a:t>(Structure for motion) 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SFM(Structure for motion) algorithm: a series of algorithms for estimating three-dimensional structure from a sequence of moving two-dimensional images.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Four steps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finding features, matching features, generating trajectories, and modeling trajectories.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75" y="2599775"/>
            <a:ext cx="7584776" cy="21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